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9" r:id="rId2"/>
    <p:sldId id="330" r:id="rId3"/>
    <p:sldId id="332" r:id="rId4"/>
    <p:sldId id="333" r:id="rId5"/>
    <p:sldId id="334" r:id="rId6"/>
    <p:sldId id="336" r:id="rId7"/>
    <p:sldId id="337" r:id="rId8"/>
    <p:sldId id="345" r:id="rId9"/>
    <p:sldId id="346" r:id="rId10"/>
    <p:sldId id="339" r:id="rId11"/>
    <p:sldId id="340" r:id="rId12"/>
    <p:sldId id="341" r:id="rId13"/>
    <p:sldId id="335" r:id="rId14"/>
    <p:sldId id="350" r:id="rId15"/>
    <p:sldId id="342" r:id="rId16"/>
    <p:sldId id="343" r:id="rId17"/>
    <p:sldId id="344" r:id="rId18"/>
    <p:sldId id="347" r:id="rId19"/>
    <p:sldId id="348" r:id="rId20"/>
    <p:sldId id="349" r:id="rId21"/>
    <p:sldId id="351" r:id="rId22"/>
    <p:sldId id="352" r:id="rId23"/>
    <p:sldId id="353" r:id="rId24"/>
    <p:sldId id="355" r:id="rId25"/>
    <p:sldId id="354" r:id="rId26"/>
    <p:sldId id="364" r:id="rId27"/>
    <p:sldId id="356" r:id="rId28"/>
    <p:sldId id="358" r:id="rId29"/>
    <p:sldId id="357" r:id="rId30"/>
    <p:sldId id="359" r:id="rId31"/>
    <p:sldId id="360" r:id="rId32"/>
    <p:sldId id="361" r:id="rId33"/>
    <p:sldId id="363" r:id="rId34"/>
    <p:sldId id="362" r:id="rId35"/>
    <p:sldId id="270" r:id="rId36"/>
  </p:sldIdLst>
  <p:sldSz cx="12192000" cy="6858000"/>
  <p:notesSz cx="6858000" cy="9144000"/>
  <p:embeddedFontLst>
    <p:embeddedFont>
      <p:font typeface="Noto Sans KR Regular" panose="020B0600000101010101" charset="-127"/>
      <p:regular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 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mbria Math" panose="02040503050406030204" pitchFamily="18" charset="0"/>
      <p:regular r:id="rId43"/>
    </p:embeddedFont>
    <p:embeddedFont>
      <p:font typeface="Noto Sans KR Black" panose="020B0A00000000000000" pitchFamily="34" charset="-127"/>
      <p:bold r:id="rId44"/>
    </p:embeddedFont>
    <p:embeddedFont>
      <p:font typeface="Noto Sans KR Bold" panose="020B0600000101010101" charset="-127"/>
      <p:bold r:id="rId45"/>
    </p:embeddedFont>
    <p:embeddedFont>
      <p:font typeface="Noto Sans KR" panose="020B0500000000000000" pitchFamily="34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E1"/>
    <a:srgbClr val="575757"/>
    <a:srgbClr val="0170BF"/>
    <a:srgbClr val="595959"/>
    <a:srgbClr val="7F7F7F"/>
    <a:srgbClr val="EEEEEE"/>
    <a:srgbClr val="AEAEAE"/>
    <a:srgbClr val="626262"/>
    <a:srgbClr val="D9D9D9"/>
    <a:srgbClr val="44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6513" autoAdjust="0"/>
  </p:normalViewPr>
  <p:slideViewPr>
    <p:cSldViewPr snapToGrid="0" showGuides="1">
      <p:cViewPr varScale="1">
        <p:scale>
          <a:sx n="103" d="100"/>
          <a:sy n="103" d="100"/>
        </p:scale>
        <p:origin x="132" y="3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2FE8-599D-476F-97F0-54E86C1ABD1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DC3D-E6DE-4F8D-9447-C6712C77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720610" y="1919160"/>
            <a:ext cx="8750779" cy="243700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Hands-On Machin Learning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With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Scikit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-Learn,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Keras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&amp;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TensorFlow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3" b="9934"/>
          <a:stretch/>
        </p:blipFill>
        <p:spPr>
          <a:xfrm>
            <a:off x="4441432" y="1247569"/>
            <a:ext cx="3285326" cy="42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13593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68483" y="2310589"/>
                <a:ext cx="2685011" cy="369776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83" y="2310589"/>
                <a:ext cx="2685011" cy="3697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3" y="3143615"/>
            <a:ext cx="6107720" cy="14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13593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 방정식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00" y="3142800"/>
            <a:ext cx="6890661" cy="12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847029" y="2193924"/>
                <a:ext cx="7705893" cy="2086913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25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라쏘</a:t>
                </a:r>
                <a:r>
                  <a:rPr lang="ko-KR" altLang="en-US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회귀</a:t>
                </a:r>
                <a:endParaRPr lang="en-US" altLang="ko-KR" sz="2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endPara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일반적인 비용 함수에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규제항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en-US" sz="20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추가된 형태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덜 중요한 특성의 가중치를 제거하기 위해 사용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다시 말해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라쏘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회귀는 자동으로 특성 선택을 하고 희소 모델을 만든다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29" y="2193924"/>
                <a:ext cx="7705893" cy="2086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18" y="4662583"/>
            <a:ext cx="3462046" cy="8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13" y="2278499"/>
            <a:ext cx="6567895" cy="23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2095500"/>
            <a:ext cx="5467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67" y="2104861"/>
            <a:ext cx="5496692" cy="26387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r="49545"/>
          <a:stretch/>
        </p:blipFill>
        <p:spPr>
          <a:xfrm>
            <a:off x="1570847" y="2140001"/>
            <a:ext cx="275855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00" y="1404655"/>
            <a:ext cx="6944694" cy="404869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50355" t="700" r="-171" b="-700"/>
          <a:stretch/>
        </p:blipFill>
        <p:spPr>
          <a:xfrm>
            <a:off x="787656" y="2090758"/>
            <a:ext cx="272358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8194" name="Picture 2" descr="Handson ML] 릿지(Ridge),라쏘(Lasso),엘라스틱 넷(Elsatic-net) - 모델 훈련 - yg&amp;amp;#39;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22" y="1244441"/>
            <a:ext cx="5403074" cy="43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7287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엘라스틱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넷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445543" y="1563615"/>
                <a:ext cx="7705893" cy="321715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엘라스틱 넷</a:t>
                </a:r>
                <a:endParaRPr lang="en-US" altLang="ko-KR" sz="2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endPara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릿지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회귀와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라쏘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회귀를 절충한 모델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일반적인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비용 함수에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규제항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en-US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i="1" spc="-8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sz="2000" i="1" spc="-8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000" i="1" spc="-8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en-US" sz="20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000" i="1" spc="-8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추가된 형태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혼합 정도는 혼합 비율 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r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을 이용하여 조절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일반적으로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릿지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회기를 사용하지만 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lnSpc>
                    <a:spcPct val="150000"/>
                  </a:lnSpc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쓰이는 특성이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몇 개 뿐이라고 의심되면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라쏘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회귀나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엘라스틱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넷을 사용한다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3" y="1563615"/>
                <a:ext cx="7705893" cy="3217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13" y="4968288"/>
            <a:ext cx="4824315" cy="7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5292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622973" y="1021602"/>
            <a:ext cx="21663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Hands-On Machine Learning 4</a:t>
            </a:r>
            <a:r>
              <a:rPr lang="ko-KR" altLang="en-US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54447" y="2253243"/>
            <a:ext cx="3739293" cy="707886"/>
            <a:chOff x="6133506" y="362176"/>
            <a:chExt cx="3739293" cy="7078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규제가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있는 선형 모델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44457" y="4030949"/>
            <a:ext cx="2764218" cy="707886"/>
            <a:chOff x="6133506" y="1373512"/>
            <a:chExt cx="2764218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로지스틱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회귀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1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7287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엘라스틱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넷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68" y="2829778"/>
            <a:ext cx="6673492" cy="14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472" y="1937196"/>
            <a:ext cx="8943920" cy="270374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로지스틱</a:t>
            </a: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 </a:t>
            </a: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Logistic Regression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샘플이 특정 클래스에 속할 확률을 추정하는 데 사용됨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추정 확률이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50%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넘으면 모델은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샘플이 해당 클래스에 속한다고 예측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아니면 클래스에 속하지 않는다고 예측하는 이진 분류기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로지스틱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회귀는 가중치 합을 바로 출력하지 않고 그 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로지스틱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확률을 출력함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38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146099" y="1875454"/>
                <a:ext cx="5374374" cy="677553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</a:t>
                </a:r>
                <a14:m>
                  <m:oMath xmlns:m="http://schemas.openxmlformats.org/officeDocument/2006/math"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지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스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틱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회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귀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델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확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추</m:t>
                    </m:r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정</m:t>
                    </m:r>
                  </m:oMath>
                </a14:m>
                <a:endParaRPr lang="en-US" altLang="ko-KR" sz="2000" i="1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99" y="1875454"/>
                <a:ext cx="5374374" cy="677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146099" y="2616354"/>
                <a:ext cx="2967077" cy="694802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99" y="2616354"/>
                <a:ext cx="2967077" cy="694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649007"/>
            <a:ext cx="6096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48651" y="1680432"/>
                <a:ext cx="5554582" cy="1056374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20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하나의 훈련 샘플에 대한 비용 함수</a:t>
                </a:r>
                <a:endParaRPr lang="en-US" altLang="ko-KR" sz="20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/>
                </a:r>
                <a:b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51" y="1680432"/>
                <a:ext cx="5554582" cy="1056374"/>
              </a:xfrm>
              <a:prstGeom prst="rect">
                <a:avLst/>
              </a:prstGeom>
              <a:blipFill>
                <a:blip r:embed="rId2"/>
                <a:stretch>
                  <a:fillRect l="-1754" t="-5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648651" y="2971949"/>
                <a:ext cx="6664924" cy="123571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로지스틱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회귀 비용</a:t>
                </a: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함수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 spc="-8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000" i="1" spc="-80">
                                          <a:ln>
                                            <a:solidFill>
                                              <a:schemeClr val="accent1">
                                                <a:shade val="50000"/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b="0" i="1" spc="-80" smtClean="0">
                                              <a:ln>
                                                <a:solidFill>
                                                  <a:schemeClr val="accent1">
                                                    <a:shade val="50000"/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0" i="1" spc="-80" smtClean="0">
                                              <a:ln>
                                                <a:solidFill>
                                                  <a:schemeClr val="accent1">
                                                    <a:shade val="50000"/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ko-KR" sz="2000" b="0" i="1" spc="-80" smtClean="0">
                                          <a:ln>
                                            <a:solidFill>
                                              <a:schemeClr val="accent1">
                                                <a:shade val="50000"/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d>
                            <m:dPr>
                              <m:ctrlP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altLang="ko-KR" sz="2000" i="1" spc="-8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altLang="ko-KR" sz="2000" i="1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spc="-8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 spc="-8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 spc="-8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1 − </m:t>
                                  </m:r>
                                  <m:sSup>
                                    <m:sSupPr>
                                      <m:ctrlPr>
                                        <a:rPr lang="en-US" altLang="ko-KR" sz="2000" i="1" spc="-80">
                                          <a:ln>
                                            <a:solidFill>
                                              <a:schemeClr val="accent1">
                                                <a:shade val="50000"/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b="0" i="1" spc="-80" smtClean="0">
                                              <a:ln>
                                                <a:solidFill>
                                                  <a:schemeClr val="accent1">
                                                    <a:shade val="50000"/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0" i="1" spc="-80" smtClean="0">
                                              <a:ln>
                                                <a:solidFill>
                                                  <a:schemeClr val="accent1">
                                                    <a:shade val="50000"/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ko-KR" sz="2000" b="0" i="1" spc="-80" smtClean="0">
                                          <a:ln>
                                            <a:solidFill>
                                              <a:schemeClr val="accent1">
                                                <a:shade val="50000"/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51" y="2971949"/>
                <a:ext cx="6664924" cy="1235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648651" y="4437388"/>
                <a:ext cx="4976084" cy="123571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로지스틱 회귀 비용 함수의 </a:t>
                </a:r>
                <a:r>
                  <a:rPr lang="ko-KR" altLang="en-US" sz="20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편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도함수</a:t>
                </a:r>
                <a:endParaRPr lang="en-US" altLang="ko-KR" sz="2000" b="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pc="-8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000" b="0" i="1" spc="-8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200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200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000" i="1" spc="-8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2000" b="0" i="1" spc="-80" smtClean="0">
                                      <a:ln>
                                        <a:solidFill>
                                          <a:schemeClr val="accent1">
                                            <a:shade val="50000"/>
                                            <a:alpha val="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pc="-80" smtClean="0">
                                  <a:ln>
                                    <a:solidFill>
                                      <a:schemeClr val="accent1">
                                        <a:shade val="50000"/>
                                        <a:alpha val="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2000" b="0" i="1" spc="-80" smtClean="0">
                              <a:ln>
                                <a:solidFill>
                                  <a:schemeClr val="accent1">
                                    <a:shade val="50000"/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ko-KR" altLang="en-US" sz="20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51" y="4437388"/>
                <a:ext cx="4976084" cy="123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8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255" y="945797"/>
            <a:ext cx="4835489" cy="47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25" y="2097412"/>
            <a:ext cx="5184922" cy="28760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6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25" y="2097412"/>
            <a:ext cx="5184922" cy="28760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90" y="994989"/>
            <a:ext cx="4835489" cy="47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054"/>
          <a:stretch/>
        </p:blipFill>
        <p:spPr>
          <a:xfrm>
            <a:off x="1320310" y="2477352"/>
            <a:ext cx="6505077" cy="189381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57" y="760296"/>
            <a:ext cx="514421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60" y="1867461"/>
            <a:ext cx="6505077" cy="31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32" y="2122317"/>
            <a:ext cx="7206733" cy="26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460" y="1724003"/>
            <a:ext cx="7810649" cy="316541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규제가 있는 선형 모델</a:t>
            </a:r>
            <a:endParaRPr lang="en-US" altLang="ko-KR" sz="2500" b="1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25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과대적합을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감소시키는 좋은 방법은 모델을 규제하는 것이다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1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규제란 모델의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자유도를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줄여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과하게 학습하지 못하게 하는 것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일반적으로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다항 회귀 모델의 경우 다항식의 차수를 감소하는 경우가 많고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회귀 모델에서는 가중치를 제한함으로써 규제를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84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34822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붓꽃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97" y="1946094"/>
            <a:ext cx="7412528" cy="29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96794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소프트맥스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6916" y="2181935"/>
            <a:ext cx="7410286" cy="234467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소프트맥스</a:t>
            </a:r>
            <a:r>
              <a:rPr lang="ko-KR" altLang="en-US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   </a:t>
            </a:r>
            <a:r>
              <a:rPr lang="en-US" altLang="ko-KR" sz="2000" b="1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SoftMax</a:t>
            </a:r>
            <a:r>
              <a:rPr lang="en-US" altLang="ko-KR" sz="20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Regression</a:t>
            </a:r>
          </a:p>
          <a:p>
            <a:pPr algn="l"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다중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분류기는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여러 개의 이진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분류기를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합칠 수도 있지만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기존의 이중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분류기를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직접 다중 클래스를 지원하도록 일반화할 수 있다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주어진 샘플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대해 각 클래스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대한 점수를 계산하고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점수에 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소프트맥스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함수를 적용하여 각 클래스의 확률을 추정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93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96794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소프트맥스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00000"/>
            <a:ext cx="960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96794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소프트맥스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00000"/>
            <a:ext cx="9601200" cy="11239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36" y="3788647"/>
            <a:ext cx="4767885" cy="62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로지스틱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회귀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6854" y="1206591"/>
            <a:ext cx="967944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소프트맥스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</a:t>
            </a:r>
            <a:endParaRPr lang="ko-KR" altLang="en-US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095500"/>
            <a:ext cx="6781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255200" y="1510819"/>
            <a:ext cx="16431" cy="3558435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981200" y="1510820"/>
            <a:ext cx="0" cy="3491932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99600" y="1652723"/>
            <a:ext cx="2698215" cy="29602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Lidge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Regression)</a:t>
            </a:r>
          </a:p>
          <a:p>
            <a:pPr algn="l">
              <a:spcAft>
                <a:spcPts val="200"/>
              </a:spcAft>
            </a:pP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회귀에서 </a:t>
            </a:r>
            <a:r>
              <a:rPr lang="ko-KR" altLang="en-US" sz="1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규제항을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</a:t>
            </a:r>
            <a:r>
              <a:rPr lang="ko-KR" altLang="en-US" sz="1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비용함수에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추가하여 연산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모델의 가중치가 가능한 한 작게 유지되도록 한다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모델의 훈련이 끝나면 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모델의 성능을 규제가 없는 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성능 지표로 평가한다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716000" y="1652723"/>
                <a:ext cx="2908068" cy="3180802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라쏘 회귀 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(Lasso Regression)</a:t>
                </a:r>
                <a:endPara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endParaRPr lang="en-US" altLang="ko-KR" sz="11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선형 회귀에서 </a:t>
                </a:r>
                <a:r>
                  <a:rPr lang="ko-KR" altLang="en-US" sz="15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규제항을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15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비용함수에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endParaRPr lang="en-US" altLang="ko-KR" sz="1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  추가하여 연산</a:t>
                </a:r>
                <a:endParaRPr lang="en-US" altLang="ko-KR" sz="1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덜 중요한 특성의 가중치를 </a:t>
                </a:r>
                <a:endParaRPr lang="en-US" altLang="ko-KR" sz="1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5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 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제거하기위해 사용한다</a:t>
                </a:r>
                <a:endParaRPr lang="en-US" altLang="ko-KR" sz="1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endParaRPr lang="en-US" altLang="ko-KR" sz="1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500" i="1" spc="-8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절</m:t>
                    </m:r>
                    <m:r>
                      <a:rPr lang="ko-KR" altLang="en-US" sz="1500" i="1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대</m:t>
                    </m:r>
                    <m:r>
                      <a:rPr lang="ko-KR" altLang="en-US" sz="1500" i="1" spc="-8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값</m:t>
                    </m:r>
                    <m:r>
                      <a:rPr lang="ko-KR" altLang="en-US" sz="1500" i="1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500" b="0" i="1" spc="-8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i="1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특</m:t>
                    </m:r>
                    <m:r>
                      <a:rPr lang="ko-KR" altLang="en-US" sz="1500" i="1" spc="-8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성</m:t>
                    </m:r>
                    <m:r>
                      <a:rPr lang="ko-KR" altLang="en-US" sz="1500" i="1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상</m:t>
                    </m:r>
                    <m:r>
                      <a:rPr lang="en-US" altLang="ko-KR" sz="1500" b="0" i="1" spc="-8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0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인 경우 </a:t>
                </a:r>
                <a:endParaRPr lang="en-US" altLang="ko-KR" sz="1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  미분이 불가능하기 </a:t>
                </a:r>
                <a:r>
                  <a:rPr lang="ko-KR" altLang="en-US" sz="15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때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문에 </a:t>
                </a:r>
                <a:endParaRPr lang="en-US" altLang="ko-KR" sz="1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  그러한 경우 </a:t>
                </a:r>
                <a:r>
                  <a:rPr lang="ko-KR" altLang="en-US" sz="15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서브그레이디언트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endParaRPr lang="en-US" altLang="ko-KR" sz="1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  </a:t>
                </a:r>
                <a:r>
                  <a:rPr lang="ko-KR" altLang="en-US" sz="1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벡터를 사용한다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00" y="1652723"/>
                <a:ext cx="2908068" cy="31808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359200" y="1668760"/>
            <a:ext cx="2302625" cy="164191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엘라스틱넷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(elastic net)</a:t>
            </a:r>
            <a:endParaRPr lang="en-US" altLang="ko-KR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endParaRPr lang="en-US" altLang="ko-KR" sz="11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회귀와 </a:t>
            </a:r>
            <a:r>
              <a:rPr lang="ko-KR" altLang="en-US" sz="1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라쏘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회귀를 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절충한 모델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혼합 비율 </a:t>
            </a: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</a:t>
            </a:r>
            <a:r>
              <a:rPr lang="ko-KR" altLang="en-US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사용해 조절</a:t>
            </a:r>
            <a:endParaRPr lang="en-US" altLang="ko-KR" sz="1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12" y="4860000"/>
            <a:ext cx="2972475" cy="7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9" y="4860000"/>
            <a:ext cx="2989854" cy="7208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54"/>
          <a:stretch/>
        </p:blipFill>
        <p:spPr>
          <a:xfrm>
            <a:off x="8196701" y="4282752"/>
            <a:ext cx="1784010" cy="72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8" r="-936"/>
          <a:stretch/>
        </p:blipFill>
        <p:spPr>
          <a:xfrm>
            <a:off x="8585896" y="4758523"/>
            <a:ext cx="266855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65691" y="1594739"/>
                <a:ext cx="7705893" cy="3099434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25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릿지</a:t>
                </a:r>
                <a:r>
                  <a:rPr lang="ko-KR" altLang="en-US" sz="25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회귀</a:t>
                </a:r>
                <a:endParaRPr lang="en-US" altLang="ko-KR" sz="25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spcAft>
                    <a:spcPts val="200"/>
                  </a:spcAft>
                </a:pPr>
                <a:endPara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일반적인 비용 함수에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규제항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 spc="-8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en-US" sz="200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pc="-8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sz="200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2000" i="1" spc="-80" smtClean="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i="1" spc="-80" smtClean="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000" b="0" i="1" spc="-80" smtClean="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2000" b="0" i="1" spc="-8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ko-KR" altLang="en-US" sz="2000" i="1" spc="-8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추가된 형태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학습 알고리즘을 데이터에 맞추는 것 뿐만 아니라 모델의 가중치를 </a:t>
                </a:r>
                <a:endParaRPr lang="en-US" altLang="ko-KR" sz="20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l">
                  <a:lnSpc>
                    <a:spcPct val="150000"/>
                  </a:lnSpc>
                  <a:spcAft>
                    <a:spcPts val="200"/>
                  </a:spcAft>
                </a:pPr>
                <a:r>
                  <a:rPr lang="en-US" altLang="ko-KR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가능한 한 작게 유지되도록 하여  규제를 가한다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171450" indent="-171450" algn="l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규제항은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훈련하는 동안에만 비용 함수에 추가되고</a:t>
                </a: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 </a:t>
                </a:r>
              </a:p>
              <a:p>
                <a:pPr algn="l">
                  <a:lnSpc>
                    <a:spcPct val="150000"/>
                  </a:lnSpc>
                  <a:spcAft>
                    <a:spcPts val="200"/>
                  </a:spcAft>
                </a:pPr>
                <a:r>
                  <a:rPr lang="en-US" altLang="ko-KR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   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훈련이 끝난 후  성능을 평가할 때에는  </a:t>
                </a:r>
                <a:r>
                  <a:rPr lang="ko-KR" altLang="en-US" sz="2000" spc="-8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규제항</a:t>
                </a:r>
                <a:r>
                  <a:rPr lang="ko-KR" altLang="en-US" sz="2000" spc="-8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없는 성능 지표로 평가한다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691" y="1594739"/>
                <a:ext cx="7705893" cy="3099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22" y="4877157"/>
            <a:ext cx="297247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96" y="1609160"/>
            <a:ext cx="5621294" cy="40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4" y="1846894"/>
            <a:ext cx="5467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48" y="2104122"/>
            <a:ext cx="5572903" cy="271500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r="48731"/>
          <a:stretch/>
        </p:blipFill>
        <p:spPr>
          <a:xfrm>
            <a:off x="1535665" y="2183800"/>
            <a:ext cx="280307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442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규제가 있는 선형 모델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854" y="1206591"/>
            <a:ext cx="63099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1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릿지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440" y="1371313"/>
            <a:ext cx="7020905" cy="41153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50571"/>
          <a:stretch/>
        </p:blipFill>
        <p:spPr>
          <a:xfrm>
            <a:off x="1023729" y="2201918"/>
            <a:ext cx="270247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7854</TotalTime>
  <Words>503</Words>
  <Application>Microsoft Office PowerPoint</Application>
  <PresentationFormat>와이드스크린</PresentationFormat>
  <Paragraphs>183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Noto Sans KR Regular</vt:lpstr>
      <vt:lpstr>나눔스퀘어 ExtraBold</vt:lpstr>
      <vt:lpstr>나눔스퀘어 Bold</vt:lpstr>
      <vt:lpstr>맑은 고딕</vt:lpstr>
      <vt:lpstr>Cambria Math</vt:lpstr>
      <vt:lpstr>Arial</vt:lpstr>
      <vt:lpstr>Noto Sans KR Black</vt:lpstr>
      <vt:lpstr>Noto Sans KR Bold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Shanghuen Park</cp:lastModifiedBy>
  <cp:revision>250</cp:revision>
  <dcterms:created xsi:type="dcterms:W3CDTF">2021-02-04T01:39:12Z</dcterms:created>
  <dcterms:modified xsi:type="dcterms:W3CDTF">2022-03-08T22:58:14Z</dcterms:modified>
</cp:coreProperties>
</file>